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C036D-CE85-4D38-A94B-7BAA9DAFF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0BA92C-3086-48CE-B6EF-00FC7254C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B30E5D-E5AD-404D-8686-B749B5F4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510BEE-549A-48CC-A413-B5A99FA8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CFFCEC-E3AF-4DC1-93D5-EC8E5390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9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626-418D-48EB-910D-D2991721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731C26-05E9-44FE-AC75-AE48C2419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4AD88F-46F0-4480-BCDE-A29EB965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C3653-D3E3-4E5B-8939-53F36B69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95725B-DDE7-4B3C-B599-B1FC6687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9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1183BF-F3F7-46FE-95DF-F767D8290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BD5A36-6B80-4430-9401-D79F3072B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6CA4FE-850B-4AB5-A96D-723CC7C0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97E2AF-FEEC-49E5-9FD0-12EE54EB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631688-2B9D-495E-ABDC-14669DFB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5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E6CBA-7584-4CC4-8BBD-F510F687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8FA328-0C97-4922-ADE4-CBF06EB33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145464-217E-4C0C-9CDC-36E5D1DC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AFF28F-D0F2-4DDE-AB3E-7C4D8AF4C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25AD3-0E35-4012-BF72-64810BA2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2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E3B4C-8726-4C58-BFAD-8B630AC00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1319BD-4BD3-4446-B3DD-1E250EC42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5659C6-7180-4287-AF39-4494F2D9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1AD940-F179-4B04-B162-DA7A2FE9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61F69B-8B51-446E-B50C-7FB9C579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0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C18E2-E342-4BAC-826A-66700BC3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A8BDD9-ED30-48C8-8D8A-2D6AD2E44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C71181-669F-4D28-950A-C895B06BC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415ED1-E3D2-4921-8F8F-78C1C7F9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6BB9B9-A4F2-47F8-9A23-C6D807F6C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D6CBFC-9318-4E43-A371-C3257660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6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3C178-028D-4E64-8981-66B663B3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0E73C0-97C0-4FD5-ABEA-994F3BB23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F60ADD-22B7-4142-9A9D-3B0B737BE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CBEBBEE-CA05-4923-B96A-8E91D889C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BD8014-E151-4092-B638-5F5ED35BB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71A7E0-40EB-47E4-A66A-072399A3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61E5E6-B8C6-48F1-9438-877CFEAC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8E1AB1-6CA6-48FF-B546-C7057ED6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9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75940-BC6A-43CC-AEF2-899875F3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AF19A-DE01-4122-8CF8-4718659B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595CE2-7C8C-44FF-9116-34146985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013B67-0370-41DB-80A0-DA2BB1FD6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1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573D9A5-0747-4C83-BC70-6F5B9F58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75EFE7-0CCB-4A78-9BEE-E297046E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6C5099-7336-44BB-9AB8-1231C2BF3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4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73442-DCB2-471A-B01B-B03DB98D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28AA8-7859-4CA9-A2B4-46C5CAACC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E54BC2-4433-4C4C-93AC-C63CC3AD2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9BB975-2842-4F4C-A06A-D60F1007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FB72E6-F2F5-485A-904D-22A5FF14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3BA2D1-ACDF-41B1-AF0B-26B910C6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7D7F8-F800-4CB2-B28F-B5DADC8C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47C424-563A-4835-B6DF-5E331A13F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666F27-9BD2-4705-97CB-C2129B043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AE56B3-08F2-40FC-8BC1-B678A2F4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67BC9A-EC34-4365-B97B-4F9CBDDE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2D9565-581C-4C9A-ADFD-8C4A7A88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7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F1221C-DAAD-4A62-B973-17678876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19BD9B-73B8-43BC-82C1-69E6C2DB5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71E5A8-CF03-47ED-8BC9-0BD21AC7B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CDDF-6523-40FA-90D0-243ACDB116B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FF4EE-7225-4149-97BC-EEAC59AA3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96B657-C7EC-4DA0-ABCA-847EBA5F2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32BEE-55A5-45DF-8458-FF1B00ECF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FC099B4-51E8-4EE3-949D-37306EC93E6D}"/>
              </a:ext>
            </a:extLst>
          </p:cNvPr>
          <p:cNvSpPr txBox="1">
            <a:spLocks/>
          </p:cNvSpPr>
          <p:nvPr/>
        </p:nvSpPr>
        <p:spPr>
          <a:xfrm>
            <a:off x="107740" y="165463"/>
            <a:ext cx="11561746" cy="3126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2"/>
                </a:solidFill>
                <a:latin typeface="Direct Yummo SemiBold" pitchFamily="2" charset="0"/>
                <a:ea typeface="+mj-ea"/>
                <a:cs typeface="+mj-cs"/>
              </a:defRPr>
            </a:lvl1pPr>
          </a:lstStyle>
          <a:p>
            <a:r>
              <a:rPr lang="cs-CZ" sz="1600" dirty="0">
                <a:solidFill>
                  <a:schemeClr val="tx1"/>
                </a:solidFill>
              </a:rPr>
              <a:t>Popis auditní stopy k zajištění podmínek věrohodnosti, neporušitelnosti a čitelnosti dokladů </a:t>
            </a:r>
            <a:r>
              <a:rPr lang="cs-CZ" sz="1600" dirty="0">
                <a:solidFill>
                  <a:srgbClr val="7030A0"/>
                </a:solidFill>
              </a:rPr>
              <a:t>– karetní transakce</a:t>
            </a:r>
            <a:endParaRPr lang="en-US" sz="1600" dirty="0">
              <a:solidFill>
                <a:srgbClr val="7030A0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EC11B65-E585-44DF-848E-A32F8B44E9B9}"/>
              </a:ext>
            </a:extLst>
          </p:cNvPr>
          <p:cNvCxnSpPr>
            <a:cxnSpLocks/>
          </p:cNvCxnSpPr>
          <p:nvPr/>
        </p:nvCxnSpPr>
        <p:spPr>
          <a:xfrm>
            <a:off x="182880" y="879559"/>
            <a:ext cx="10885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CE124DA8-0369-40AC-AF9A-6DF852389E56}"/>
              </a:ext>
            </a:extLst>
          </p:cNvPr>
          <p:cNvSpPr txBox="1"/>
          <p:nvPr/>
        </p:nvSpPr>
        <p:spPr>
          <a:xfrm>
            <a:off x="107740" y="624244"/>
            <a:ext cx="1907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Druh transakce a účtenky  </a:t>
            </a:r>
            <a:endParaRPr lang="en-US" sz="1000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31B2A7B-D8C0-4947-99EB-A2FC03942B78}"/>
              </a:ext>
            </a:extLst>
          </p:cNvPr>
          <p:cNvSpPr txBox="1"/>
          <p:nvPr/>
        </p:nvSpPr>
        <p:spPr>
          <a:xfrm>
            <a:off x="2093296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Věrohodnost původu</a:t>
            </a:r>
            <a:endParaRPr lang="en-US" sz="1000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3A21B45-0C6C-4185-B138-48834909B741}"/>
              </a:ext>
            </a:extLst>
          </p:cNvPr>
          <p:cNvSpPr txBox="1"/>
          <p:nvPr/>
        </p:nvSpPr>
        <p:spPr>
          <a:xfrm>
            <a:off x="6096000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Čitelnost</a:t>
            </a:r>
            <a:endParaRPr lang="en-US" sz="1000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6BB31FF-ABCE-4370-9725-06BE599B3EC0}"/>
              </a:ext>
            </a:extLst>
          </p:cNvPr>
          <p:cNvSpPr txBox="1"/>
          <p:nvPr/>
        </p:nvSpPr>
        <p:spPr>
          <a:xfrm>
            <a:off x="9086280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Neporušitelnost obsahu</a:t>
            </a:r>
            <a:endParaRPr lang="en-US" sz="1000" b="1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3DF1C18-238A-44FF-AE78-E0A2A455E9B0}"/>
              </a:ext>
            </a:extLst>
          </p:cNvPr>
          <p:cNvSpPr txBox="1"/>
          <p:nvPr/>
        </p:nvSpPr>
        <p:spPr>
          <a:xfrm>
            <a:off x="182879" y="2248648"/>
            <a:ext cx="1280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1. Transakce platební kartou na bankovním platebním POS terminálu</a:t>
            </a:r>
            <a:endParaRPr lang="en-US" sz="1000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0EE956C-35DA-4C0C-A508-01FAAC72F849}"/>
              </a:ext>
            </a:extLst>
          </p:cNvPr>
          <p:cNvSpPr/>
          <p:nvPr/>
        </p:nvSpPr>
        <p:spPr>
          <a:xfrm>
            <a:off x="2093296" y="1523199"/>
            <a:ext cx="39330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DD je fotografie účtenky – </a:t>
            </a: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fotoúčtenka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 je spárována s karetní transakcí z bankovního výpisu (shodné datum a čas transakce, jméno obchodníka, celková částka transakce)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 obsahuje metadata (viz </a:t>
            </a: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technicko-procesní</a:t>
            </a: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 popis systému) 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 obsahuje log případných změn v aplikaci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 err="1">
                <a:ea typeface="Arial" panose="020B0604020202020204" pitchFamily="34" charset="0"/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 obsahuje údaje z EET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DD je uveden v kontrolním hlášení k DPH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0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284F2A6-7373-4D79-A580-EE1D92B93746}"/>
              </a:ext>
            </a:extLst>
          </p:cNvPr>
          <p:cNvSpPr/>
          <p:nvPr/>
        </p:nvSpPr>
        <p:spPr>
          <a:xfrm>
            <a:off x="6096000" y="2414677"/>
            <a:ext cx="2920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Čitelnost DD je zajištěna uchováním </a:t>
            </a:r>
            <a:r>
              <a:rPr lang="cs-CZ" sz="1000" dirty="0" err="1">
                <a:cs typeface="Times New Roman" panose="02020603050405020304" pitchFamily="18" charset="0"/>
              </a:rPr>
              <a:t>fotoúčtenek</a:t>
            </a:r>
            <a:r>
              <a:rPr lang="cs-CZ" sz="1000" dirty="0">
                <a:cs typeface="Times New Roman" panose="02020603050405020304" pitchFamily="18" charset="0"/>
              </a:rPr>
              <a:t> a elektronických DD ve formátu PDF či v obdobném formátu, který umožňuje dlouhodobou archivaci.</a:t>
            </a:r>
          </a:p>
          <a:p>
            <a:pPr algn="just"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Pokud dojde před archivací dokladu k úpravě kvality </a:t>
            </a:r>
            <a:r>
              <a:rPr lang="cs-CZ" sz="1000" dirty="0" err="1">
                <a:cs typeface="Times New Roman" panose="02020603050405020304" pitchFamily="18" charset="0"/>
              </a:rPr>
              <a:t>fotoúčtenky</a:t>
            </a:r>
            <a:r>
              <a:rPr lang="cs-CZ" sz="1000" dirty="0">
                <a:cs typeface="Times New Roman" panose="02020603050405020304" pitchFamily="18" charset="0"/>
              </a:rPr>
              <a:t> z důvodu zvýšení čitelnosti dokumentu, jsou uchována veškerá metadata této změny pro auditní účely a průkaznost neporušenosti obsahu.</a:t>
            </a:r>
          </a:p>
          <a:p>
            <a:pPr algn="just"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Oprávněný zaměstnanec společnosti je odpovědný za kontrolu čitelnosti DD po konverzi do elektronické podoby. Nečitelné doklady musí být opakovaně naskenovány.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DD v elektronické podobě jsou plně čitelné na obrazovce zařízení. Pro zobrazení obsahu postačí běžně dostupný SW pro zobrazení fotografií či obrázků.</a:t>
            </a:r>
            <a:endParaRPr lang="en-US" sz="1000" dirty="0">
              <a:cs typeface="Times New Roman" panose="02020603050405020304" pitchFamily="18" charset="0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6BF62342-D59C-4097-A3EC-008F8620D592}"/>
              </a:ext>
            </a:extLst>
          </p:cNvPr>
          <p:cNvSpPr/>
          <p:nvPr/>
        </p:nvSpPr>
        <p:spPr>
          <a:xfrm>
            <a:off x="9086280" y="2414677"/>
            <a:ext cx="292060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Do archivu jsou ukládány </a:t>
            </a:r>
            <a:r>
              <a:rPr lang="cs-CZ" sz="1000" dirty="0" err="1">
                <a:cs typeface="Times New Roman" panose="02020603050405020304" pitchFamily="18" charset="0"/>
              </a:rPr>
              <a:t>fotoúčtenky</a:t>
            </a:r>
            <a:r>
              <a:rPr lang="cs-CZ" sz="1000" dirty="0">
                <a:cs typeface="Times New Roman" panose="02020603050405020304" pitchFamily="18" charset="0"/>
              </a:rPr>
              <a:t> a elektronické DD ve formátu umožňujícím dlouhodobou archivaci (viz čitelnost).</a:t>
            </a: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Veškeré archivované doklady jsou uchovávány včetně souvisejících metadat, která dokládají věrohodnost původu. U každého dokumentu je doložitelná vazba na související výpis transakcí dokládající dané plnění.</a:t>
            </a: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Pokud je nahrána nová verze dokumentu (např. z důvodu chyby nebo nečitelnosti), je tato skutečnost zaznamenaná v logu změn. Vazba na výpis transakcí včetně souvisejících metadat je zachována, aby byl celý proces doložitelný.</a:t>
            </a:r>
            <a:endParaRPr lang="en-US" sz="1000" dirty="0">
              <a:cs typeface="Times New Roman" panose="02020603050405020304" pitchFamily="18" charset="0"/>
            </a:endParaRPr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1892FB4A-949F-449C-B9F1-FC14D3B206F8}"/>
              </a:ext>
            </a:extLst>
          </p:cNvPr>
          <p:cNvCxnSpPr>
            <a:cxnSpLocks/>
          </p:cNvCxnSpPr>
          <p:nvPr/>
        </p:nvCxnSpPr>
        <p:spPr>
          <a:xfrm>
            <a:off x="182879" y="3785261"/>
            <a:ext cx="591312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3E1BB185-07F5-4D12-81F3-BE02B740DF17}"/>
              </a:ext>
            </a:extLst>
          </p:cNvPr>
          <p:cNvSpPr/>
          <p:nvPr/>
        </p:nvSpPr>
        <p:spPr>
          <a:xfrm>
            <a:off x="182879" y="4837294"/>
            <a:ext cx="1280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2. Transakce platební kartou u online obchodníka </a:t>
            </a:r>
            <a:endParaRPr lang="en-US" sz="1000" dirty="0"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8B2B94F-7677-481C-B44F-8B545CDBEEFB}"/>
              </a:ext>
            </a:extLst>
          </p:cNvPr>
          <p:cNvSpPr/>
          <p:nvPr/>
        </p:nvSpPr>
        <p:spPr>
          <a:xfrm>
            <a:off x="2093296" y="3845838"/>
            <a:ext cx="38458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DD je elektronická faktura nebo zjednodušený DD. Tato faktura nebo zjednodušený DD byla v elektronické podobě vystavena i předána, a proto nedochází ke konverzi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Faktura je spárována s karetní transakcí z bankovního výpisu (shodné datum a čas transakce, jméno obchodníka, celková částka transakce)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Faktura obsahuje metadata (viz </a:t>
            </a:r>
            <a:r>
              <a:rPr lang="cs-CZ" sz="1000" dirty="0" err="1">
                <a:cs typeface="Times New Roman" panose="02020603050405020304" pitchFamily="18" charset="0"/>
              </a:rPr>
              <a:t>technicko-procesní</a:t>
            </a:r>
            <a:r>
              <a:rPr lang="cs-CZ" sz="1000" dirty="0">
                <a:cs typeface="Times New Roman" panose="02020603050405020304" pitchFamily="18" charset="0"/>
              </a:rPr>
              <a:t> popis systému)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Faktura nebo zjednodušený DD obsahuje log případných změn v aplikaci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Faktura nebo zjednodušený DD obsahuje údaje z EET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Faktura nebo zjednodušený DD je uveden v kontrolním hlášení k DPH</a:t>
            </a:r>
            <a:endParaRPr lang="en-US" sz="1000" dirty="0">
              <a:cs typeface="Times New Roman" panose="02020603050405020304" pitchFamily="18" charset="0"/>
            </a:endParaRPr>
          </a:p>
        </p:txBody>
      </p:sp>
      <p:pic>
        <p:nvPicPr>
          <p:cNvPr id="3" name="Obrázek 2" descr="Obsah obrázku míč, květina&#10;&#10;Popis byl vytvořen automaticky">
            <a:extLst>
              <a:ext uri="{FF2B5EF4-FFF2-40B4-BE49-F238E27FC236}">
                <a16:creationId xmlns:a16="http://schemas.microsoft.com/office/drawing/2014/main" id="{836EBBD1-49CA-43B4-9AF3-8FA457458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678" y="6233755"/>
            <a:ext cx="784210" cy="58262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8EDA70A-CA25-4D25-A4B6-7F67D9FCE0E0}"/>
              </a:ext>
            </a:extLst>
          </p:cNvPr>
          <p:cNvSpPr/>
          <p:nvPr/>
        </p:nvSpPr>
        <p:spPr>
          <a:xfrm>
            <a:off x="107740" y="6481000"/>
            <a:ext cx="7551342" cy="331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2007235" indent="1905">
              <a:lnSpc>
                <a:spcPct val="97000"/>
              </a:lnSpc>
              <a:spcAft>
                <a:spcPts val="0"/>
              </a:spcAft>
            </a:pPr>
            <a:r>
              <a:rPr lang="cs-CZ" sz="800" dirty="0">
                <a:latin typeface="Calibri" panose="020F0502020204030204" pitchFamily="34" charset="0"/>
                <a:ea typeface="Calibri Light" panose="020F0302020204030204" pitchFamily="34" charset="0"/>
              </a:rPr>
              <a:t>Direct Fidoo a.s. se sídlem U Průhonu 1589/13a, 170 00 Praha 7 • IČ: 281 457 80 • DIČ: CZ 699 004 195 • fidoo.com</a:t>
            </a:r>
            <a:endParaRPr lang="cs-CZ" sz="3200" dirty="0">
              <a:latin typeface="Calibri Light" panose="020F0302020204030204" pitchFamily="34" charset="0"/>
              <a:ea typeface="Calibri Light" panose="020F0302020204030204" pitchFamily="34" charset="0"/>
            </a:endParaRPr>
          </a:p>
          <a:p>
            <a:pPr marL="74930" marR="2007235" indent="1905">
              <a:lnSpc>
                <a:spcPct val="97000"/>
              </a:lnSpc>
              <a:spcAft>
                <a:spcPts val="0"/>
              </a:spcAft>
            </a:pPr>
            <a:r>
              <a:rPr lang="cs-CZ" sz="800" dirty="0">
                <a:latin typeface="Calibri" panose="020F0502020204030204" pitchFamily="34" charset="0"/>
                <a:ea typeface="Calibri Light" panose="020F0302020204030204" pitchFamily="34" charset="0"/>
              </a:rPr>
              <a:t>Zapsaná v obchodním rejstříku vedeném Městským soudem v Praze oddíl B, vložka 18762</a:t>
            </a:r>
            <a:endParaRPr lang="cs-CZ" sz="3200" dirty="0">
              <a:effectLst/>
              <a:latin typeface="Calibri Light" panose="020F0302020204030204" pitchFamily="34" charset="0"/>
              <a:ea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FC099B4-51E8-4EE3-949D-37306EC93E6D}"/>
              </a:ext>
            </a:extLst>
          </p:cNvPr>
          <p:cNvSpPr txBox="1">
            <a:spLocks/>
          </p:cNvSpPr>
          <p:nvPr/>
        </p:nvSpPr>
        <p:spPr>
          <a:xfrm>
            <a:off x="107740" y="165463"/>
            <a:ext cx="11561746" cy="3126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2"/>
                </a:solidFill>
                <a:latin typeface="Direct Yummo SemiBold" pitchFamily="2" charset="0"/>
                <a:ea typeface="+mj-ea"/>
                <a:cs typeface="+mj-cs"/>
              </a:defRPr>
            </a:lvl1pPr>
          </a:lstStyle>
          <a:p>
            <a:r>
              <a:rPr lang="cs-CZ" sz="1600" dirty="0">
                <a:solidFill>
                  <a:schemeClr val="tx1"/>
                </a:solidFill>
              </a:rPr>
              <a:t>Popis auditní stopy k zajištění podmínek věrohodnosti, neporušitelnosti a čitelnosti dokladů </a:t>
            </a:r>
            <a:r>
              <a:rPr lang="cs-CZ" sz="1600" dirty="0">
                <a:solidFill>
                  <a:srgbClr val="7030A0"/>
                </a:solidFill>
              </a:rPr>
              <a:t>– hotovostní transakce</a:t>
            </a:r>
            <a:endParaRPr lang="en-US" sz="1600" dirty="0">
              <a:solidFill>
                <a:srgbClr val="7030A0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EC11B65-E585-44DF-848E-A32F8B44E9B9}"/>
              </a:ext>
            </a:extLst>
          </p:cNvPr>
          <p:cNvCxnSpPr>
            <a:cxnSpLocks/>
          </p:cNvCxnSpPr>
          <p:nvPr/>
        </p:nvCxnSpPr>
        <p:spPr>
          <a:xfrm>
            <a:off x="182880" y="879559"/>
            <a:ext cx="116066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CE124DA8-0369-40AC-AF9A-6DF852389E56}"/>
              </a:ext>
            </a:extLst>
          </p:cNvPr>
          <p:cNvSpPr txBox="1"/>
          <p:nvPr/>
        </p:nvSpPr>
        <p:spPr>
          <a:xfrm>
            <a:off x="107740" y="624244"/>
            <a:ext cx="1907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Druh transakce a účtenky  </a:t>
            </a:r>
            <a:endParaRPr lang="en-US" sz="1000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31B2A7B-D8C0-4947-99EB-A2FC03942B78}"/>
              </a:ext>
            </a:extLst>
          </p:cNvPr>
          <p:cNvSpPr txBox="1"/>
          <p:nvPr/>
        </p:nvSpPr>
        <p:spPr>
          <a:xfrm>
            <a:off x="2093296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Věrohodnost původu</a:t>
            </a:r>
            <a:endParaRPr lang="en-US" sz="1000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3A21B45-0C6C-4185-B138-48834909B741}"/>
              </a:ext>
            </a:extLst>
          </p:cNvPr>
          <p:cNvSpPr txBox="1"/>
          <p:nvPr/>
        </p:nvSpPr>
        <p:spPr>
          <a:xfrm>
            <a:off x="5944710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Čitelnost</a:t>
            </a:r>
            <a:endParaRPr lang="en-US" sz="1000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6BB31FF-ABCE-4370-9725-06BE599B3EC0}"/>
              </a:ext>
            </a:extLst>
          </p:cNvPr>
          <p:cNvSpPr txBox="1"/>
          <p:nvPr/>
        </p:nvSpPr>
        <p:spPr>
          <a:xfrm>
            <a:off x="8934990" y="624244"/>
            <a:ext cx="2920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Neporušitelnost obsahu</a:t>
            </a:r>
            <a:endParaRPr lang="en-US" sz="1000" b="1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3DF1C18-238A-44FF-AE78-E0A2A455E9B0}"/>
              </a:ext>
            </a:extLst>
          </p:cNvPr>
          <p:cNvSpPr txBox="1"/>
          <p:nvPr/>
        </p:nvSpPr>
        <p:spPr>
          <a:xfrm>
            <a:off x="182879" y="1876861"/>
            <a:ext cx="1280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3. Hotovostní transakce při nákupu v kamenné provozovně obchodníka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0EE956C-35DA-4C0C-A508-01FAAC72F849}"/>
              </a:ext>
            </a:extLst>
          </p:cNvPr>
          <p:cNvSpPr/>
          <p:nvPr/>
        </p:nvSpPr>
        <p:spPr>
          <a:xfrm>
            <a:off x="1977855" y="925939"/>
            <a:ext cx="389718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cs typeface="Times New Roman" panose="02020603050405020304" pitchFamily="18" charset="0"/>
              </a:rPr>
              <a:t>DD je fotografie účtenky – </a:t>
            </a:r>
            <a:r>
              <a:rPr lang="cs-CZ" sz="1000" dirty="0" err="1">
                <a:cs typeface="Times New Roman" panose="02020603050405020304" pitchFamily="18" charset="0"/>
              </a:rPr>
              <a:t>fotoúčtenka</a:t>
            </a:r>
            <a:endParaRPr lang="cs-CZ" sz="1000" dirty="0">
              <a:cs typeface="Times New Roman" panose="02020603050405020304" pitchFamily="18" charset="0"/>
            </a:endParaRP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Hotovostní transakce jsou párovány na základě vyúčtování hotovostních výdajů, které zaměstnanec předkládá společnosti. Jsou podloženy schválením a vyúčtováním služební cesty, popřípadě schválením odpovědného manažera, který daný výdaj odsouhlasil.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 err="1"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cs typeface="Times New Roman" panose="02020603050405020304" pitchFamily="18" charset="0"/>
              </a:rPr>
              <a:t> obsahuje metadata (viz </a:t>
            </a:r>
            <a:r>
              <a:rPr lang="cs-CZ" sz="1000" dirty="0" err="1">
                <a:cs typeface="Times New Roman" panose="02020603050405020304" pitchFamily="18" charset="0"/>
              </a:rPr>
              <a:t>technicko-procesní</a:t>
            </a:r>
            <a:r>
              <a:rPr lang="cs-CZ" sz="1000" dirty="0">
                <a:cs typeface="Times New Roman" panose="02020603050405020304" pitchFamily="18" charset="0"/>
              </a:rPr>
              <a:t> popis systému)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 err="1"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cs typeface="Times New Roman" panose="02020603050405020304" pitchFamily="18" charset="0"/>
              </a:rPr>
              <a:t> obsahuje log případných změn v aplikaci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 err="1">
                <a:cs typeface="Times New Roman" panose="02020603050405020304" pitchFamily="18" charset="0"/>
              </a:rPr>
              <a:t>Fotoúčtenka</a:t>
            </a:r>
            <a:r>
              <a:rPr lang="cs-CZ" sz="1000" dirty="0">
                <a:cs typeface="Times New Roman" panose="02020603050405020304" pitchFamily="18" charset="0"/>
              </a:rPr>
              <a:t> obsahuje údaje z EET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DD je uveden v kontrolním hlášení k DPH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284F2A6-7373-4D79-A580-EE1D92B93746}"/>
              </a:ext>
            </a:extLst>
          </p:cNvPr>
          <p:cNvSpPr/>
          <p:nvPr/>
        </p:nvSpPr>
        <p:spPr>
          <a:xfrm>
            <a:off x="5944710" y="2414677"/>
            <a:ext cx="292060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cs typeface="Times New Roman" panose="02020603050405020304" pitchFamily="18" charset="0"/>
              </a:rPr>
              <a:t>Čitelnost DD je zajištěna uchováním </a:t>
            </a:r>
            <a:r>
              <a:rPr lang="cs-CZ" sz="1000" dirty="0" err="1">
                <a:cs typeface="Times New Roman" panose="02020603050405020304" pitchFamily="18" charset="0"/>
              </a:rPr>
              <a:t>fotoúčtenek</a:t>
            </a:r>
            <a:r>
              <a:rPr lang="cs-CZ" sz="1000" dirty="0">
                <a:cs typeface="Times New Roman" panose="02020603050405020304" pitchFamily="18" charset="0"/>
              </a:rPr>
              <a:t> a elektronických DD ve formátu PDF či v obdobném formátu, který umožňuje dlouhodobou archivaci.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Pokud dojde před archivací dokladu k úpravě kvality </a:t>
            </a:r>
            <a:r>
              <a:rPr lang="cs-CZ" sz="1000" dirty="0" err="1">
                <a:cs typeface="Times New Roman" panose="02020603050405020304" pitchFamily="18" charset="0"/>
              </a:rPr>
              <a:t>fotoúčtenky</a:t>
            </a:r>
            <a:r>
              <a:rPr lang="cs-CZ" sz="1000" dirty="0">
                <a:cs typeface="Times New Roman" panose="02020603050405020304" pitchFamily="18" charset="0"/>
              </a:rPr>
              <a:t> z důvodu zvýšení čitelnosti dokumentu, jsou uchována veškerá metadata této změny pro auditní účely a průkaznost neporušenosti obsahu.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Oprávněný zaměstnanec společnosti je odpovědný za kontrolu čitelnosti DD po konverzi do elektronické podoby. Nečitelné doklady musí být opakovaně naskenovány a označeny metadaty, dokládající věrohodnost původu dokladu.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DD v elektronické podobě jsou plně čitelné na obrazovce zařízení. Pro zobrazení obsahu postačí běžně dostupný SW pro zobrazení fotografií či obrázků.</a:t>
            </a:r>
            <a:endParaRPr lang="en-US" sz="1000" dirty="0">
              <a:cs typeface="Times New Roman" panose="02020603050405020304" pitchFamily="18" charset="0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6BF62342-D59C-4097-A3EC-008F8620D592}"/>
              </a:ext>
            </a:extLst>
          </p:cNvPr>
          <p:cNvSpPr/>
          <p:nvPr/>
        </p:nvSpPr>
        <p:spPr>
          <a:xfrm>
            <a:off x="8934990" y="2414677"/>
            <a:ext cx="2920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cs typeface="Times New Roman" panose="02020603050405020304" pitchFamily="18" charset="0"/>
              </a:rPr>
              <a:t>Do archivu jsou ukládány </a:t>
            </a:r>
            <a:r>
              <a:rPr lang="cs-CZ" sz="1000" dirty="0" err="1">
                <a:cs typeface="Times New Roman" panose="02020603050405020304" pitchFamily="18" charset="0"/>
              </a:rPr>
              <a:t>fotoúčtenky</a:t>
            </a:r>
            <a:r>
              <a:rPr lang="cs-CZ" sz="1000" dirty="0">
                <a:cs typeface="Times New Roman" panose="02020603050405020304" pitchFamily="18" charset="0"/>
              </a:rPr>
              <a:t> a elektronické DD ve formátu umožňujícím dlouhodobou archivaci (viz čitelnost). 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Veškeré archivované doklady jsou uchovávány včetně souvisejících metadat, která dokládají věrohodnost původu. U každého dokumentu je doložitelná vazba na související vyúčtování hotovostního výdaje a jeho schválení, čímž je doloženo přijetí daného plnění.</a:t>
            </a:r>
          </a:p>
          <a:p>
            <a:endParaRPr lang="cs-CZ" sz="1000" dirty="0">
              <a:cs typeface="Times New Roman" panose="02020603050405020304" pitchFamily="18" charset="0"/>
            </a:endParaRPr>
          </a:p>
          <a:p>
            <a:r>
              <a:rPr lang="cs-CZ" sz="1000" dirty="0">
                <a:cs typeface="Times New Roman" panose="02020603050405020304" pitchFamily="18" charset="0"/>
              </a:rPr>
              <a:t>Pokud je nahrána nová verze dokumentu (např. z důvodu chyby nebo nečitelnosti), je tato skutečnost zaznamenaná v logu změn. 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Vazba na vyúčtování hotovostního výdaje a jeho schválení je uchována včetně souvisejících metadat, aby byl celý proces doložitelný</a:t>
            </a:r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1892FB4A-949F-449C-B9F1-FC14D3B206F8}"/>
              </a:ext>
            </a:extLst>
          </p:cNvPr>
          <p:cNvCxnSpPr>
            <a:cxnSpLocks/>
          </p:cNvCxnSpPr>
          <p:nvPr/>
        </p:nvCxnSpPr>
        <p:spPr>
          <a:xfrm>
            <a:off x="182879" y="3547588"/>
            <a:ext cx="558765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3E1BB185-07F5-4D12-81F3-BE02B740DF17}"/>
              </a:ext>
            </a:extLst>
          </p:cNvPr>
          <p:cNvSpPr/>
          <p:nvPr/>
        </p:nvSpPr>
        <p:spPr>
          <a:xfrm>
            <a:off x="182879" y="4737295"/>
            <a:ext cx="1280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cs-CZ" sz="1000" dirty="0">
                <a:cs typeface="Times New Roman" panose="02020603050405020304" pitchFamily="18" charset="0"/>
              </a:rPr>
              <a:t>4. Hotovostní transakce při nákupu v online obchodu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8B2B94F-7677-481C-B44F-8B545CDBEEFB}"/>
              </a:ext>
            </a:extLst>
          </p:cNvPr>
          <p:cNvSpPr/>
          <p:nvPr/>
        </p:nvSpPr>
        <p:spPr>
          <a:xfrm>
            <a:off x="1873353" y="3727134"/>
            <a:ext cx="389718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cs typeface="Times New Roman" panose="02020603050405020304" pitchFamily="18" charset="0"/>
              </a:rPr>
              <a:t>DD je elektronická faktura. Tato faktura byla v elektronické podobě vystavena i předána, a proto nedochází ke konverzi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Hotovostní transakce jsou párovány na základě vyúčtování hotovostních výdajů, které zaměstnanec předkládá společnosti. Jsou podloženy schválením a vyúčtováním služební cesty, popřípadě schválením odpovědného manažera, který daný výdaj odsouhlasil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Faktura obsahuje metadata (viz </a:t>
            </a:r>
            <a:r>
              <a:rPr lang="cs-CZ" sz="1000" dirty="0" err="1">
                <a:cs typeface="Times New Roman" panose="02020603050405020304" pitchFamily="18" charset="0"/>
              </a:rPr>
              <a:t>technicko-procesní</a:t>
            </a:r>
            <a:r>
              <a:rPr lang="cs-CZ" sz="1000" dirty="0">
                <a:cs typeface="Times New Roman" panose="02020603050405020304" pitchFamily="18" charset="0"/>
              </a:rPr>
              <a:t> popis systému)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Faktura nebo zjednodušený DD obsahuje log případných změn v aplikaci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Faktura nebo zjednodušený DD obsahuje údaje z EET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 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Faktura nebo zjednodušený DD je uveden v kontrolním hlášení k DPH</a:t>
            </a:r>
          </a:p>
        </p:txBody>
      </p:sp>
      <p:pic>
        <p:nvPicPr>
          <p:cNvPr id="19" name="Obrázek 18" descr="Obsah obrázku míč, květina&#10;&#10;Popis byl vytvořen automaticky">
            <a:extLst>
              <a:ext uri="{FF2B5EF4-FFF2-40B4-BE49-F238E27FC236}">
                <a16:creationId xmlns:a16="http://schemas.microsoft.com/office/drawing/2014/main" id="{A13EA8DC-4F31-4A00-9F34-9F0F153D3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678" y="6233755"/>
            <a:ext cx="784210" cy="582623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54D96B89-7638-444E-9BF3-DDAD78E32F40}"/>
              </a:ext>
            </a:extLst>
          </p:cNvPr>
          <p:cNvSpPr/>
          <p:nvPr/>
        </p:nvSpPr>
        <p:spPr>
          <a:xfrm>
            <a:off x="107740" y="6481000"/>
            <a:ext cx="7551342" cy="331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2007235" indent="1905">
              <a:lnSpc>
                <a:spcPct val="97000"/>
              </a:lnSpc>
              <a:spcAft>
                <a:spcPts val="0"/>
              </a:spcAft>
            </a:pPr>
            <a:r>
              <a:rPr lang="cs-CZ" sz="800" dirty="0">
                <a:latin typeface="Calibri" panose="020F0502020204030204" pitchFamily="34" charset="0"/>
                <a:ea typeface="Calibri Light" panose="020F0302020204030204" pitchFamily="34" charset="0"/>
              </a:rPr>
              <a:t>Direct Fidoo a.s. se sídlem U Průhonu 1589/13a, 170 00 Praha 7 • IČ: 281 457 80 • DIČ: CZ 699 004 195 • fidoo.com</a:t>
            </a:r>
            <a:endParaRPr lang="cs-CZ" sz="3200" dirty="0">
              <a:latin typeface="Calibri Light" panose="020F0302020204030204" pitchFamily="34" charset="0"/>
              <a:ea typeface="Calibri Light" panose="020F0302020204030204" pitchFamily="34" charset="0"/>
            </a:endParaRPr>
          </a:p>
          <a:p>
            <a:pPr marL="74930" marR="2007235" indent="1905">
              <a:lnSpc>
                <a:spcPct val="97000"/>
              </a:lnSpc>
              <a:spcAft>
                <a:spcPts val="0"/>
              </a:spcAft>
            </a:pPr>
            <a:r>
              <a:rPr lang="cs-CZ" sz="800" dirty="0">
                <a:latin typeface="Calibri" panose="020F0502020204030204" pitchFamily="34" charset="0"/>
                <a:ea typeface="Calibri Light" panose="020F0302020204030204" pitchFamily="34" charset="0"/>
              </a:rPr>
              <a:t>Zapsaná v obchodním rejstříku vedeném Městským soudem v Praze oddíl B, vložka 18762</a:t>
            </a:r>
            <a:endParaRPr lang="cs-CZ" sz="3200" dirty="0">
              <a:effectLst/>
              <a:latin typeface="Calibri Light" panose="020F0302020204030204" pitchFamily="34" charset="0"/>
              <a:ea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69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895</Words>
  <Application>Microsoft Office PowerPoint</Application>
  <PresentationFormat>Širokoúhlá obrazovka</PresentationFormat>
  <Paragraphs>90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Direct Yummo SemiBold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Herzmann</dc:creator>
  <cp:lastModifiedBy>Jan Šmidt</cp:lastModifiedBy>
  <cp:revision>5</cp:revision>
  <dcterms:created xsi:type="dcterms:W3CDTF">2020-05-03T19:38:01Z</dcterms:created>
  <dcterms:modified xsi:type="dcterms:W3CDTF">2020-05-13T11:21:51Z</dcterms:modified>
</cp:coreProperties>
</file>